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9" roundtripDataSignature="AMtx7mhHC6Q8gvzJMqLQ6AvEkZbDx1Cd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BA8CD6A-AFF8-4447-992A-E4A1BD80F15F}">
  <a:tblStyle styleId="{4BA8CD6A-AFF8-4447-992A-E4A1BD80F15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customschemas.google.com/relationships/presentationmetadata" Target="metadata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Erin</a:t>
            </a:r>
            <a:endParaRPr/>
          </a:p>
        </p:txBody>
      </p:sp>
      <p:sp>
        <p:nvSpPr>
          <p:cNvPr id="52" name="Google Shape;5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Both</a:t>
            </a:r>
            <a:endParaRPr/>
          </a:p>
        </p:txBody>
      </p:sp>
      <p:sp>
        <p:nvSpPr>
          <p:cNvPr id="194" name="Google Shape;19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6e06475a9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Erin</a:t>
            </a:r>
            <a:endParaRPr/>
          </a:p>
        </p:txBody>
      </p:sp>
      <p:sp>
        <p:nvSpPr>
          <p:cNvPr id="200" name="Google Shape;200;g16e06475a9a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6e06475a9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6e06475a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Omar</a:t>
            </a:r>
            <a:endParaRPr/>
          </a:p>
        </p:txBody>
      </p:sp>
      <p:sp>
        <p:nvSpPr>
          <p:cNvPr id="60" name="Google Shape;6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Erin</a:t>
            </a:r>
            <a:endParaRPr/>
          </a:p>
        </p:txBody>
      </p:sp>
      <p:sp>
        <p:nvSpPr>
          <p:cNvPr id="67" name="Google Shape;6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6e06475a9a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6e06475a9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5b14c870f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15b14c870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Erin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Both</a:t>
            </a:r>
            <a:endParaRPr/>
          </a:p>
        </p:txBody>
      </p:sp>
      <p:sp>
        <p:nvSpPr>
          <p:cNvPr id="122" name="Google Shape;12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6e06475a9a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6e06475a9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Omar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6e06475a9a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6e06475a9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Omar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6e06475a9a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6e06475a9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Erin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9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0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3" name="Google Shape;2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1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11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11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2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3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9" name="Google Shape;39;p13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0" name="Google Shape;40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4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14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7" name="Google Shape;47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8.jpg"/><Relationship Id="rId5" Type="http://schemas.openxmlformats.org/officeDocument/2006/relationships/image" Target="../media/image1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Relationship Id="rId4" Type="http://schemas.openxmlformats.org/officeDocument/2006/relationships/image" Target="../media/image1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1689000" y="3041100"/>
            <a:ext cx="7302600" cy="30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99"/>
              <a:buFont typeface="Arial"/>
              <a:buNone/>
            </a:pPr>
            <a:r>
              <a:rPr lang="en-US"/>
              <a:t>Interdigitated Electrodes in Microfluidics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5882"/>
              <a:buFont typeface="Arial"/>
              <a:buNone/>
            </a:pPr>
            <a:br>
              <a:rPr lang="en-US"/>
            </a:br>
            <a:r>
              <a:rPr lang="en-US" sz="3400"/>
              <a:t>Erin Ingram &amp; Omar Mahmood</a:t>
            </a:r>
            <a:endParaRPr sz="34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5882"/>
              <a:buFont typeface="Arial"/>
              <a:buNone/>
            </a:pPr>
            <a:r>
              <a:rPr lang="en-US" sz="3400"/>
              <a:t>Dr. Arum Han, Dr. Han Zhang</a:t>
            </a:r>
            <a:endParaRPr sz="34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5882"/>
              <a:buFont typeface="Arial"/>
              <a:buNone/>
            </a:pPr>
            <a:r>
              <a:rPr lang="en-US" sz="3400"/>
              <a:t>NanoBio Systems Lab</a:t>
            </a:r>
            <a:endParaRPr sz="3400"/>
          </a:p>
        </p:txBody>
      </p:sp>
      <p:sp>
        <p:nvSpPr>
          <p:cNvPr id="55" name="Google Shape;55;p1"/>
          <p:cNvSpPr/>
          <p:nvPr/>
        </p:nvSpPr>
        <p:spPr>
          <a:xfrm>
            <a:off x="0" y="0"/>
            <a:ext cx="6111300" cy="6111300"/>
          </a:xfrm>
          <a:prstGeom prst="diagStripe">
            <a:avLst>
              <a:gd fmla="val 2899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193675" rotWithShape="0" dir="5400000" dist="230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LCOE_logo_HWHT.png" id="56" name="Google Shape;5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 rotWithShape="1">
          <a:blip r:embed="rId5">
            <a:alphaModFix/>
          </a:blip>
          <a:srcRect b="5122" l="0" r="0" t="0"/>
          <a:stretch/>
        </p:blipFill>
        <p:spPr>
          <a:xfrm rot="-2699671">
            <a:off x="-2473406" y="424944"/>
            <a:ext cx="8871362" cy="3090764"/>
          </a:xfrm>
          <a:prstGeom prst="trapezoid">
            <a:avLst>
              <a:gd fmla="val 100287" name="adj"/>
            </a:avLst>
          </a:prstGeom>
          <a:noFill/>
          <a:ln>
            <a:noFill/>
          </a:ln>
          <a:effectLst>
            <a:outerShdw blurRad="193675" rotWithShape="0" dir="5400000" dist="230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"/>
          <p:cNvSpPr txBox="1"/>
          <p:nvPr>
            <p:ph type="title"/>
          </p:nvPr>
        </p:nvSpPr>
        <p:spPr>
          <a:xfrm>
            <a:off x="526225" y="274052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Execution Plan</a:t>
            </a:r>
            <a:endParaRPr/>
          </a:p>
        </p:txBody>
      </p:sp>
      <p:graphicFrame>
        <p:nvGraphicFramePr>
          <p:cNvPr id="197" name="Google Shape;197;p6"/>
          <p:cNvGraphicFramePr/>
          <p:nvPr/>
        </p:nvGraphicFramePr>
        <p:xfrm>
          <a:off x="0" y="10777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{4BA8CD6A-AFF8-4447-992A-E4A1BD80F15F}</a:tableStyleId>
              </a:tblPr>
              <a:tblGrid>
                <a:gridCol w="887275"/>
                <a:gridCol w="1471675"/>
                <a:gridCol w="1369400"/>
                <a:gridCol w="1130425"/>
                <a:gridCol w="1610425"/>
                <a:gridCol w="1567100"/>
                <a:gridCol w="1107700"/>
              </a:tblGrid>
              <a:tr h="407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9/16/22</a:t>
                      </a:r>
                      <a:endParaRPr b="1"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9/30/22</a:t>
                      </a:r>
                      <a:endParaRPr b="1"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10/14/22</a:t>
                      </a:r>
                      <a:endParaRPr b="1"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10/28/22</a:t>
                      </a:r>
                      <a:endParaRPr b="1"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11/11/22</a:t>
                      </a:r>
                      <a:endParaRPr b="1"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11/25/22</a:t>
                      </a:r>
                      <a:endParaRPr b="1" sz="1200" u="none" cap="none" strike="noStrike"/>
                    </a:p>
                  </a:txBody>
                  <a:tcPr marT="91425" marB="91425" marR="91425" marL="91425"/>
                </a:tc>
              </a:tr>
              <a:tr h="2085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High Pass Filter (Omar)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cap="none" strike="noStrike"/>
                        <a:t>Train on non-cleanroom related tasks: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cap="none" strike="noStrike"/>
                        <a:t>-Soft-lithography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cap="none" strike="noStrike"/>
                        <a:t>-Plasma cleaner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cap="none" strike="noStrike"/>
                        <a:t>-Microscopes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cap="none" strike="noStrike"/>
                        <a:t>-PCR techniques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cap="none" strike="noStrike"/>
                        <a:t>Design the channel, fabricate master mold using NanoScribe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cap="none" strike="noStrike"/>
                        <a:t>Design IDEs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/>
                        <a:t>Fabricate softlithography copies of channel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cap="none" strike="noStrike"/>
                        <a:t>Finish </a:t>
                      </a:r>
                      <a:r>
                        <a:rPr lang="en-US" sz="1100"/>
                        <a:t>droplet generation validation of Stage 1</a:t>
                      </a:r>
                      <a:endParaRPr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/>
                        <a:t>Plasma bonding</a:t>
                      </a:r>
                      <a:endParaRPr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Train on metal deposition, photolithography, wet etching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COMSOL simulations complete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cap="none" strike="noStrike"/>
                        <a:t>Perform experiments using the bonded device, experiment with different IDE characteristics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/>
                        <a:t>Validate high pass filtration</a:t>
                      </a:r>
                      <a:r>
                        <a:rPr lang="en-US" sz="1100" u="none" cap="none" strike="noStrike"/>
                        <a:t> using ideal IDE parameters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  <a:tr h="3119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Band Pass Filter (Erin)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Train on non-cleanroom related tasks: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-Soft-lithography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-Plasma cleaner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-Microscopes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-PCR techniques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Design the channel, fabricate master mold using NanoScribe </a:t>
                      </a:r>
                      <a:r>
                        <a:rPr lang="en-US" sz="1100">
                          <a:solidFill>
                            <a:srgbClr val="CC0000"/>
                          </a:solidFill>
                        </a:rPr>
                        <a:t>(UPDATE: on hold)</a:t>
                      </a:r>
                      <a:endParaRPr sz="1100" u="none" cap="none" strike="noStrike"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Design IDEs</a:t>
                      </a:r>
                      <a:endParaRPr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Plasma bonding training</a:t>
                      </a:r>
                      <a:endParaRPr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COMSOL training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Microscope/high speed camera training</a:t>
                      </a:r>
                      <a:endParaRPr sz="11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Train on metal deposition, photolithography, wet etching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Plasma bonding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CC0000"/>
                          </a:solidFill>
                        </a:rPr>
                        <a:t>Expecting NanoScribe to be fixed, master mold to be printed</a:t>
                      </a:r>
                      <a:endParaRPr sz="1100"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COMSOL simulations complete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Fabricate softlithography copies of channel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Perform experiments using the bonded device, experiment with different IDE characteristics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Validate band pass filtration using ideal IDE parameters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6e06475a9a_0_27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Validation</a:t>
            </a:r>
            <a:r>
              <a:rPr lang="en-US"/>
              <a:t> Plan</a:t>
            </a:r>
            <a:endParaRPr/>
          </a:p>
        </p:txBody>
      </p:sp>
      <p:graphicFrame>
        <p:nvGraphicFramePr>
          <p:cNvPr id="203" name="Google Shape;203;g16e06475a9a_0_27"/>
          <p:cNvGraphicFramePr/>
          <p:nvPr/>
        </p:nvGraphicFramePr>
        <p:xfrm>
          <a:off x="966775" y="243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{4BA8CD6A-AFF8-4447-992A-E4A1BD80F15F}</a:tableStyleId>
              </a:tblPr>
              <a:tblGrid>
                <a:gridCol w="1355925"/>
                <a:gridCol w="1354375"/>
                <a:gridCol w="1156700"/>
                <a:gridCol w="1221250"/>
                <a:gridCol w="2372925"/>
              </a:tblGrid>
              <a:tr h="609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/>
                        <a:t>Stage 1 Channel</a:t>
                      </a:r>
                      <a:endParaRPr b="1"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/>
                        <a:t>Stage 2 Channel</a:t>
                      </a:r>
                      <a:endParaRPr b="1" sz="1400" u="none" cap="none" strike="noStrike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High Pass IDE Filter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Band Pass IDE Filter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Finished Device</a:t>
                      </a:r>
                      <a:endParaRPr b="1"/>
                    </a:p>
                  </a:txBody>
                  <a:tcPr marT="91425" marB="91425" marR="91425" marL="91425" anchor="ctr"/>
                </a:tc>
              </a:tr>
              <a:tr h="1889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Print quality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Droplet generation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Print quality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Droplet generation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Verify electric field </a:t>
                      </a:r>
                      <a:r>
                        <a:rPr lang="en-US"/>
                        <a:t>strengths</a:t>
                      </a:r>
                      <a:r>
                        <a:rPr lang="en-US"/>
                        <a:t>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Filtration of small droplets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Verify electric field strengths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Filtration of small and large droplets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Successful droplet generation and filtration of all droplet sizes in both stages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/>
                        <a:t>“Successful” = 98% accurate filtration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04" name="Google Shape;204;g16e06475a9a_0_27"/>
          <p:cNvSpPr txBox="1"/>
          <p:nvPr/>
        </p:nvSpPr>
        <p:spPr>
          <a:xfrm>
            <a:off x="1158650" y="6385300"/>
            <a:ext cx="726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***Both team members follow the same schedule for their specific subsystem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6e06475a9a_0_0"/>
          <p:cNvSpPr txBox="1"/>
          <p:nvPr>
            <p:ph type="ctrTitle"/>
          </p:nvPr>
        </p:nvSpPr>
        <p:spPr>
          <a:xfrm>
            <a:off x="2327707" y="2694000"/>
            <a:ext cx="44886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Thanks! 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Problem Statement</a:t>
            </a:r>
            <a:endParaRPr/>
          </a:p>
        </p:txBody>
      </p:sp>
      <p:sp>
        <p:nvSpPr>
          <p:cNvPr id="63" name="Google Shape;63;p2"/>
          <p:cNvSpPr txBox="1"/>
          <p:nvPr>
            <p:ph idx="1" type="body"/>
          </p:nvPr>
        </p:nvSpPr>
        <p:spPr>
          <a:xfrm>
            <a:off x="457200" y="2049275"/>
            <a:ext cx="41148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65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•"/>
            </a:pPr>
            <a:r>
              <a:rPr lang="en-US" sz="3100"/>
              <a:t>Satellite droplets form during droplet generation </a:t>
            </a:r>
            <a:endParaRPr sz="3100"/>
          </a:p>
          <a:p>
            <a:pPr indent="-3365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•"/>
            </a:pPr>
            <a:r>
              <a:rPr lang="en-US" sz="3100"/>
              <a:t>Negatively affect the manipulation of desired droplets</a:t>
            </a:r>
            <a:endParaRPr sz="3100"/>
          </a:p>
          <a:p>
            <a:pPr indent="-425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–"/>
            </a:pPr>
            <a:r>
              <a:rPr lang="en-US" sz="3100"/>
              <a:t>Cross contamination</a:t>
            </a:r>
            <a:endParaRPr sz="3100"/>
          </a:p>
          <a:p>
            <a:pPr indent="-425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–"/>
            </a:pPr>
            <a:r>
              <a:rPr lang="en-US" sz="3100"/>
              <a:t>False test results</a:t>
            </a:r>
            <a:endParaRPr sz="3100"/>
          </a:p>
        </p:txBody>
      </p:sp>
      <p:pic>
        <p:nvPicPr>
          <p:cNvPr id="64" name="Google Shape;6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6350" y="2309875"/>
            <a:ext cx="3306525" cy="37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Our solution </a:t>
            </a:r>
            <a:endParaRPr/>
          </a:p>
        </p:txBody>
      </p:sp>
      <p:sp>
        <p:nvSpPr>
          <p:cNvPr id="70" name="Google Shape;70;p3"/>
          <p:cNvSpPr txBox="1"/>
          <p:nvPr>
            <p:ph idx="1" type="body"/>
          </p:nvPr>
        </p:nvSpPr>
        <p:spPr>
          <a:xfrm>
            <a:off x="457200" y="2049275"/>
            <a:ext cx="41148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/>
              <a:t>Design a two stage filtration system incorporating an Interdigitated Electrode (IDE) arrays to perform size based filtration and prevent satellite droplets from making it to the chip’s output</a:t>
            </a:r>
            <a:endParaRPr sz="2300"/>
          </a:p>
          <a:p>
            <a:pPr indent="-2857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Fabricate entire device in AggieFab – nano/micro fabrication facility</a:t>
            </a:r>
            <a:endParaRPr>
              <a:highlight>
                <a:srgbClr val="FFFF00"/>
              </a:highlight>
            </a:endParaRPr>
          </a:p>
        </p:txBody>
      </p:sp>
      <p:cxnSp>
        <p:nvCxnSpPr>
          <p:cNvPr id="71" name="Google Shape;71;p3"/>
          <p:cNvCxnSpPr/>
          <p:nvPr/>
        </p:nvCxnSpPr>
        <p:spPr>
          <a:xfrm>
            <a:off x="6149009" y="2063545"/>
            <a:ext cx="1628700" cy="22272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" name="Google Shape;72;p3"/>
          <p:cNvCxnSpPr/>
          <p:nvPr/>
        </p:nvCxnSpPr>
        <p:spPr>
          <a:xfrm>
            <a:off x="6257946" y="2063545"/>
            <a:ext cx="1628700" cy="22272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" name="Google Shape;73;p3"/>
          <p:cNvCxnSpPr/>
          <p:nvPr/>
        </p:nvCxnSpPr>
        <p:spPr>
          <a:xfrm>
            <a:off x="6371185" y="2072573"/>
            <a:ext cx="1628700" cy="22272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" name="Google Shape;74;p3"/>
          <p:cNvCxnSpPr/>
          <p:nvPr/>
        </p:nvCxnSpPr>
        <p:spPr>
          <a:xfrm>
            <a:off x="6484446" y="2072573"/>
            <a:ext cx="1628700" cy="22272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" name="Google Shape;75;p3"/>
          <p:cNvCxnSpPr/>
          <p:nvPr/>
        </p:nvCxnSpPr>
        <p:spPr>
          <a:xfrm>
            <a:off x="6602576" y="2072573"/>
            <a:ext cx="1628700" cy="22272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" name="Google Shape;76;p3"/>
          <p:cNvSpPr/>
          <p:nvPr/>
        </p:nvSpPr>
        <p:spPr>
          <a:xfrm>
            <a:off x="4903975" y="2906568"/>
            <a:ext cx="2206200" cy="243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"/>
          <p:cNvSpPr/>
          <p:nvPr/>
        </p:nvSpPr>
        <p:spPr>
          <a:xfrm rot="-1065014">
            <a:off x="6807597" y="2570539"/>
            <a:ext cx="2238673" cy="240858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3"/>
          <p:cNvSpPr/>
          <p:nvPr/>
        </p:nvSpPr>
        <p:spPr>
          <a:xfrm rot="776583">
            <a:off x="6780802" y="3154087"/>
            <a:ext cx="2223389" cy="241773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"/>
          <p:cNvSpPr/>
          <p:nvPr/>
        </p:nvSpPr>
        <p:spPr>
          <a:xfrm>
            <a:off x="7933852" y="2557807"/>
            <a:ext cx="157800" cy="1908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"/>
          <p:cNvSpPr/>
          <p:nvPr/>
        </p:nvSpPr>
        <p:spPr>
          <a:xfrm>
            <a:off x="7274943" y="2774991"/>
            <a:ext cx="157800" cy="1908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6543435" y="2938889"/>
            <a:ext cx="157800" cy="1908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3"/>
          <p:cNvSpPr/>
          <p:nvPr/>
        </p:nvSpPr>
        <p:spPr>
          <a:xfrm>
            <a:off x="8353263" y="2438035"/>
            <a:ext cx="157800" cy="1908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7606175" y="2667142"/>
            <a:ext cx="157800" cy="1908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3"/>
          <p:cNvSpPr/>
          <p:nvPr/>
        </p:nvSpPr>
        <p:spPr>
          <a:xfrm>
            <a:off x="8747535" y="2300760"/>
            <a:ext cx="157800" cy="1908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3"/>
          <p:cNvSpPr/>
          <p:nvPr/>
        </p:nvSpPr>
        <p:spPr>
          <a:xfrm>
            <a:off x="6086138" y="2938889"/>
            <a:ext cx="157800" cy="1908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3"/>
          <p:cNvSpPr/>
          <p:nvPr/>
        </p:nvSpPr>
        <p:spPr>
          <a:xfrm>
            <a:off x="5633193" y="2938889"/>
            <a:ext cx="157800" cy="1908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3"/>
          <p:cNvSpPr/>
          <p:nvPr/>
        </p:nvSpPr>
        <p:spPr>
          <a:xfrm>
            <a:off x="5117377" y="2938889"/>
            <a:ext cx="157800" cy="1908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3"/>
          <p:cNvSpPr/>
          <p:nvPr/>
        </p:nvSpPr>
        <p:spPr>
          <a:xfrm>
            <a:off x="6906032" y="2997637"/>
            <a:ext cx="60600" cy="732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3"/>
          <p:cNvSpPr/>
          <p:nvPr/>
        </p:nvSpPr>
        <p:spPr>
          <a:xfrm>
            <a:off x="7179813" y="3076493"/>
            <a:ext cx="60600" cy="732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3"/>
          <p:cNvSpPr/>
          <p:nvPr/>
        </p:nvSpPr>
        <p:spPr>
          <a:xfrm>
            <a:off x="7517692" y="3149612"/>
            <a:ext cx="60600" cy="732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3"/>
          <p:cNvSpPr/>
          <p:nvPr/>
        </p:nvSpPr>
        <p:spPr>
          <a:xfrm>
            <a:off x="7806234" y="3238365"/>
            <a:ext cx="60600" cy="732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6349303" y="2997637"/>
            <a:ext cx="60600" cy="732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3"/>
          <p:cNvSpPr/>
          <p:nvPr/>
        </p:nvSpPr>
        <p:spPr>
          <a:xfrm>
            <a:off x="5908349" y="2997637"/>
            <a:ext cx="60600" cy="732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5434710" y="2997637"/>
            <a:ext cx="60600" cy="732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"/>
          <p:cNvSpPr/>
          <p:nvPr/>
        </p:nvSpPr>
        <p:spPr>
          <a:xfrm>
            <a:off x="8091810" y="3311484"/>
            <a:ext cx="60600" cy="732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"/>
          <p:cNvSpPr/>
          <p:nvPr/>
        </p:nvSpPr>
        <p:spPr>
          <a:xfrm>
            <a:off x="8401945" y="3384602"/>
            <a:ext cx="60600" cy="732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3"/>
          <p:cNvSpPr/>
          <p:nvPr/>
        </p:nvSpPr>
        <p:spPr>
          <a:xfrm>
            <a:off x="5313548" y="2575665"/>
            <a:ext cx="930600" cy="91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3"/>
          <p:cNvSpPr/>
          <p:nvPr/>
        </p:nvSpPr>
        <p:spPr>
          <a:xfrm rot="-1142282">
            <a:off x="7363341" y="2232335"/>
            <a:ext cx="946364" cy="903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3"/>
          <p:cNvSpPr/>
          <p:nvPr/>
        </p:nvSpPr>
        <p:spPr>
          <a:xfrm rot="927224">
            <a:off x="7311520" y="3516710"/>
            <a:ext cx="941229" cy="9067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3"/>
          <p:cNvSpPr txBox="1"/>
          <p:nvPr/>
        </p:nvSpPr>
        <p:spPr>
          <a:xfrm>
            <a:off x="5304211" y="2225150"/>
            <a:ext cx="172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Fluid flow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"/>
          <p:cNvSpPr/>
          <p:nvPr/>
        </p:nvSpPr>
        <p:spPr>
          <a:xfrm>
            <a:off x="8720096" y="3457721"/>
            <a:ext cx="60600" cy="732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"/>
          <p:cNvSpPr txBox="1"/>
          <p:nvPr/>
        </p:nvSpPr>
        <p:spPr>
          <a:xfrm>
            <a:off x="5908339" y="1760675"/>
            <a:ext cx="122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Electrodes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8263" y="4519474"/>
            <a:ext cx="3816125" cy="2148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e06475a9a_0_35"/>
          <p:cNvSpPr txBox="1"/>
          <p:nvPr>
            <p:ph type="ctrTitle"/>
          </p:nvPr>
        </p:nvSpPr>
        <p:spPr>
          <a:xfrm>
            <a:off x="1522797" y="2694000"/>
            <a:ext cx="60984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Subsystem Updates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5b14c870fc_0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Overall design</a:t>
            </a:r>
            <a:endParaRPr/>
          </a:p>
        </p:txBody>
      </p:sp>
      <p:pic>
        <p:nvPicPr>
          <p:cNvPr id="114" name="Google Shape;114;g15b14c870fc_0_0"/>
          <p:cNvPicPr preferRelativeResize="0"/>
          <p:nvPr/>
        </p:nvPicPr>
        <p:blipFill rotWithShape="1">
          <a:blip r:embed="rId3">
            <a:alphaModFix/>
          </a:blip>
          <a:srcRect b="25567" l="4479" r="5929" t="11407"/>
          <a:stretch/>
        </p:blipFill>
        <p:spPr>
          <a:xfrm>
            <a:off x="257175" y="1774375"/>
            <a:ext cx="3009900" cy="24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15b14c870fc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0650" y="1774375"/>
            <a:ext cx="4543319" cy="24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15b14c870fc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4550" y="4422375"/>
            <a:ext cx="3065825" cy="229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15b14c870fc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80425" y="4422375"/>
            <a:ext cx="2173246" cy="22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15b14c870fc_0_0"/>
          <p:cNvSpPr txBox="1"/>
          <p:nvPr/>
        </p:nvSpPr>
        <p:spPr>
          <a:xfrm>
            <a:off x="3408513" y="2578813"/>
            <a:ext cx="592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/>
              <a:t>+</a:t>
            </a:r>
            <a:endParaRPr sz="4500"/>
          </a:p>
        </p:txBody>
      </p:sp>
      <p:sp>
        <p:nvSpPr>
          <p:cNvPr id="119" name="Google Shape;119;g15b14c870fc_0_0"/>
          <p:cNvSpPr txBox="1"/>
          <p:nvPr/>
        </p:nvSpPr>
        <p:spPr>
          <a:xfrm>
            <a:off x="790575" y="5176200"/>
            <a:ext cx="592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=</a:t>
            </a:r>
            <a:endParaRPr sz="3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/>
          <p:cNvSpPr/>
          <p:nvPr/>
        </p:nvSpPr>
        <p:spPr>
          <a:xfrm>
            <a:off x="4147388" y="4291750"/>
            <a:ext cx="1853100" cy="5163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4"/>
          <p:cNvSpPr/>
          <p:nvPr/>
        </p:nvSpPr>
        <p:spPr>
          <a:xfrm rot="978461">
            <a:off x="6604915" y="4878901"/>
            <a:ext cx="130344" cy="501794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4"/>
          <p:cNvSpPr/>
          <p:nvPr/>
        </p:nvSpPr>
        <p:spPr>
          <a:xfrm rot="-488974">
            <a:off x="7444507" y="4894943"/>
            <a:ext cx="124861" cy="475126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4"/>
          <p:cNvSpPr/>
          <p:nvPr/>
        </p:nvSpPr>
        <p:spPr>
          <a:xfrm rot="318485">
            <a:off x="6995774" y="4937639"/>
            <a:ext cx="123228" cy="1050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4"/>
          <p:cNvSpPr txBox="1"/>
          <p:nvPr>
            <p:ph type="title"/>
          </p:nvPr>
        </p:nvSpPr>
        <p:spPr>
          <a:xfrm>
            <a:off x="457200" y="818802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Subsystems and Interface</a:t>
            </a:r>
            <a:endParaRPr/>
          </a:p>
        </p:txBody>
      </p:sp>
      <p:sp>
        <p:nvSpPr>
          <p:cNvPr id="129" name="Google Shape;129;p4"/>
          <p:cNvSpPr/>
          <p:nvPr/>
        </p:nvSpPr>
        <p:spPr>
          <a:xfrm>
            <a:off x="615570" y="1899785"/>
            <a:ext cx="514800" cy="5163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4"/>
          <p:cNvSpPr/>
          <p:nvPr/>
        </p:nvSpPr>
        <p:spPr>
          <a:xfrm>
            <a:off x="1285903" y="2084091"/>
            <a:ext cx="857100" cy="18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"/>
          <p:cNvSpPr/>
          <p:nvPr/>
        </p:nvSpPr>
        <p:spPr>
          <a:xfrm>
            <a:off x="2423920" y="1998093"/>
            <a:ext cx="2354100" cy="418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"/>
          <p:cNvSpPr/>
          <p:nvPr/>
        </p:nvSpPr>
        <p:spPr>
          <a:xfrm>
            <a:off x="4951809" y="2114733"/>
            <a:ext cx="857100" cy="18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4"/>
          <p:cNvSpPr/>
          <p:nvPr/>
        </p:nvSpPr>
        <p:spPr>
          <a:xfrm>
            <a:off x="5962700" y="2022650"/>
            <a:ext cx="2079000" cy="418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4"/>
          <p:cNvSpPr/>
          <p:nvPr/>
        </p:nvSpPr>
        <p:spPr>
          <a:xfrm rot="814021">
            <a:off x="6090634" y="2517267"/>
            <a:ext cx="168810" cy="718669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4"/>
          <p:cNvSpPr/>
          <p:nvPr/>
        </p:nvSpPr>
        <p:spPr>
          <a:xfrm rot="-405767">
            <a:off x="7197057" y="2524169"/>
            <a:ext cx="170688" cy="704407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4"/>
          <p:cNvSpPr/>
          <p:nvPr/>
        </p:nvSpPr>
        <p:spPr>
          <a:xfrm>
            <a:off x="6866875" y="3330800"/>
            <a:ext cx="1509300" cy="5163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4"/>
          <p:cNvSpPr/>
          <p:nvPr/>
        </p:nvSpPr>
        <p:spPr>
          <a:xfrm>
            <a:off x="4972050" y="3312350"/>
            <a:ext cx="1291500" cy="554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3322879" y="4465300"/>
            <a:ext cx="645300" cy="16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4"/>
          <p:cNvSpPr/>
          <p:nvPr/>
        </p:nvSpPr>
        <p:spPr>
          <a:xfrm>
            <a:off x="6407588" y="4291750"/>
            <a:ext cx="1853100" cy="5163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4"/>
          <p:cNvSpPr/>
          <p:nvPr/>
        </p:nvSpPr>
        <p:spPr>
          <a:xfrm>
            <a:off x="6310965" y="5486658"/>
            <a:ext cx="540600" cy="3156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4"/>
          <p:cNvSpPr/>
          <p:nvPr/>
        </p:nvSpPr>
        <p:spPr>
          <a:xfrm>
            <a:off x="7255242" y="5486658"/>
            <a:ext cx="540600" cy="3156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4"/>
          <p:cNvSpPr/>
          <p:nvPr/>
        </p:nvSpPr>
        <p:spPr>
          <a:xfrm flipH="1" rot="5400000">
            <a:off x="5793750" y="5365125"/>
            <a:ext cx="185400" cy="1562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4"/>
          <p:cNvSpPr txBox="1"/>
          <p:nvPr/>
        </p:nvSpPr>
        <p:spPr>
          <a:xfrm>
            <a:off x="532875" y="2416075"/>
            <a:ext cx="125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Droplet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4"/>
          <p:cNvSpPr txBox="1"/>
          <p:nvPr/>
        </p:nvSpPr>
        <p:spPr>
          <a:xfrm>
            <a:off x="2566004" y="1929937"/>
            <a:ext cx="223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Channel - Fabricated by  Omar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4"/>
          <p:cNvSpPr txBox="1"/>
          <p:nvPr/>
        </p:nvSpPr>
        <p:spPr>
          <a:xfrm>
            <a:off x="5982675" y="1947750"/>
            <a:ext cx="195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IDE- Fabricated by Omar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6866875" y="3311888"/>
            <a:ext cx="171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Satellite droplets - “waste”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4951800" y="3385788"/>
            <a:ext cx="15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Desired droplets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1515375" y="5045525"/>
            <a:ext cx="185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Various droplet sizes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6422538" y="4244825"/>
            <a:ext cx="207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 - Fabricated by Erin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6430964" y="5451550"/>
            <a:ext cx="30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7383211" y="5456950"/>
            <a:ext cx="42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4"/>
          <p:cNvSpPr/>
          <p:nvPr/>
        </p:nvSpPr>
        <p:spPr>
          <a:xfrm>
            <a:off x="6783112" y="6014514"/>
            <a:ext cx="540600" cy="3156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6898611" y="6006850"/>
            <a:ext cx="42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7932350" y="5657400"/>
            <a:ext cx="1253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1- Droplets not big enough - “Waste”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 Droplets too big - “Waste”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3- Perfect size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4"/>
          <p:cNvSpPr/>
          <p:nvPr/>
        </p:nvSpPr>
        <p:spPr>
          <a:xfrm>
            <a:off x="4426908" y="5925710"/>
            <a:ext cx="514800" cy="516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4"/>
          <p:cNvSpPr txBox="1"/>
          <p:nvPr/>
        </p:nvSpPr>
        <p:spPr>
          <a:xfrm>
            <a:off x="4057600" y="6442000"/>
            <a:ext cx="125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 Droplets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4"/>
          <p:cNvSpPr/>
          <p:nvPr/>
        </p:nvSpPr>
        <p:spPr>
          <a:xfrm>
            <a:off x="254776" y="1733200"/>
            <a:ext cx="196500" cy="1845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4"/>
          <p:cNvSpPr txBox="1"/>
          <p:nvPr/>
        </p:nvSpPr>
        <p:spPr>
          <a:xfrm>
            <a:off x="118327" y="1363912"/>
            <a:ext cx="150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Satellite droplet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4"/>
          <p:cNvSpPr/>
          <p:nvPr/>
        </p:nvSpPr>
        <p:spPr>
          <a:xfrm>
            <a:off x="2636320" y="4616210"/>
            <a:ext cx="514800" cy="516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4"/>
          <p:cNvSpPr/>
          <p:nvPr/>
        </p:nvSpPr>
        <p:spPr>
          <a:xfrm>
            <a:off x="1715503" y="4130257"/>
            <a:ext cx="826500" cy="803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4"/>
          <p:cNvSpPr/>
          <p:nvPr/>
        </p:nvSpPr>
        <p:spPr>
          <a:xfrm>
            <a:off x="2636326" y="4244825"/>
            <a:ext cx="196500" cy="18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4"/>
          <p:cNvSpPr/>
          <p:nvPr/>
        </p:nvSpPr>
        <p:spPr>
          <a:xfrm rot="10800000">
            <a:off x="2143000" y="3510650"/>
            <a:ext cx="2565000" cy="4182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4"/>
          <p:cNvSpPr txBox="1"/>
          <p:nvPr/>
        </p:nvSpPr>
        <p:spPr>
          <a:xfrm>
            <a:off x="3102850" y="3110450"/>
            <a:ext cx="64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PCR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4"/>
          <p:cNvSpPr txBox="1"/>
          <p:nvPr/>
        </p:nvSpPr>
        <p:spPr>
          <a:xfrm>
            <a:off x="4139913" y="4255050"/>
            <a:ext cx="185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Channel - Fabricated by Erin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4"/>
          <p:cNvSpPr/>
          <p:nvPr/>
        </p:nvSpPr>
        <p:spPr>
          <a:xfrm>
            <a:off x="6061252" y="4465300"/>
            <a:ext cx="278100" cy="16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6e06475a9a_0_6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High Pass Filter - Omar</a:t>
            </a:r>
            <a:endParaRPr/>
          </a:p>
        </p:txBody>
      </p:sp>
      <p:sp>
        <p:nvSpPr>
          <p:cNvPr id="171" name="Google Shape;171;g16e06475a9a_0_6"/>
          <p:cNvSpPr txBox="1"/>
          <p:nvPr>
            <p:ph idx="1" type="body"/>
          </p:nvPr>
        </p:nvSpPr>
        <p:spPr>
          <a:xfrm>
            <a:off x="457200" y="2049275"/>
            <a:ext cx="3827700" cy="417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275"/>
              <a:t>Progress:</a:t>
            </a:r>
            <a:endParaRPr sz="2275"/>
          </a:p>
          <a:p>
            <a:pPr indent="-412750" lvl="0" marL="457200" rtl="0" algn="l">
              <a:spcBef>
                <a:spcPts val="360"/>
              </a:spcBef>
              <a:spcAft>
                <a:spcPts val="0"/>
              </a:spcAft>
              <a:buSzPts val="2900"/>
              <a:buChar char="•"/>
            </a:pPr>
            <a:r>
              <a:rPr lang="en-US" sz="2275"/>
              <a:t>3D printed master mold using Nanoscribe</a:t>
            </a:r>
            <a:endParaRPr sz="2275"/>
          </a:p>
          <a:p>
            <a:pPr indent="-284205" lvl="1" marL="914400" rtl="0" algn="l">
              <a:spcBef>
                <a:spcPts val="0"/>
              </a:spcBef>
              <a:spcAft>
                <a:spcPts val="0"/>
              </a:spcAft>
              <a:buSzPts val="876"/>
              <a:buChar char="–"/>
            </a:pPr>
            <a:r>
              <a:rPr lang="en-US" sz="1875"/>
              <a:t>Troubleshot printing error</a:t>
            </a:r>
            <a:endParaRPr sz="1875"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•"/>
            </a:pPr>
            <a:r>
              <a:rPr lang="en-US" sz="2275"/>
              <a:t>Fabricated channel copies via softlithography</a:t>
            </a:r>
            <a:endParaRPr sz="2275"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Char char="•"/>
            </a:pPr>
            <a:r>
              <a:rPr lang="en-US" sz="2275"/>
              <a:t>Validating Stage 1</a:t>
            </a:r>
            <a:endParaRPr sz="2275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g16e06475a9a_0_6"/>
          <p:cNvPicPr preferRelativeResize="0"/>
          <p:nvPr/>
        </p:nvPicPr>
        <p:blipFill rotWithShape="1">
          <a:blip r:embed="rId3">
            <a:alphaModFix/>
          </a:blip>
          <a:srcRect b="40453" l="41386" r="37997" t="50775"/>
          <a:stretch/>
        </p:blipFill>
        <p:spPr>
          <a:xfrm>
            <a:off x="5086350" y="4873150"/>
            <a:ext cx="3076573" cy="172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16e06475a9a_0_6"/>
          <p:cNvSpPr/>
          <p:nvPr/>
        </p:nvSpPr>
        <p:spPr>
          <a:xfrm>
            <a:off x="6121028" y="5736742"/>
            <a:ext cx="316800" cy="2856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g16e06475a9a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9450" y="1920875"/>
            <a:ext cx="2202651" cy="2821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16e06475a9a_0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9662" y="1920875"/>
            <a:ext cx="2115936" cy="2821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6e06475a9a_0_44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Stage 1 Validation</a:t>
            </a:r>
            <a:endParaRPr/>
          </a:p>
        </p:txBody>
      </p:sp>
      <p:sp>
        <p:nvSpPr>
          <p:cNvPr id="181" name="Google Shape;181;g16e06475a9a_0_44"/>
          <p:cNvSpPr txBox="1"/>
          <p:nvPr>
            <p:ph idx="1" type="body"/>
          </p:nvPr>
        </p:nvSpPr>
        <p:spPr>
          <a:xfrm>
            <a:off x="457200" y="2049275"/>
            <a:ext cx="41148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93700" lvl="0" marL="457200" rtl="0" algn="l">
              <a:spcBef>
                <a:spcPts val="36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Generated 85 µm droplets using a specialized generator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Droplets passed through channel </a:t>
            </a:r>
            <a:r>
              <a:rPr lang="en-US" sz="2600"/>
              <a:t>successfully</a:t>
            </a:r>
            <a:endParaRPr sz="2600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Char char="–"/>
            </a:pPr>
            <a:r>
              <a:rPr lang="en-US" sz="2600"/>
              <a:t>Testing print quality</a:t>
            </a:r>
            <a:endParaRPr sz="2600"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Char char="–"/>
            </a:pPr>
            <a:r>
              <a:rPr lang="en-US" sz="2600"/>
              <a:t>No leakages or clogs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600"/>
              <a:t>Next step: validating Omar’s droplet generator</a:t>
            </a:r>
            <a:endParaRPr sz="2600"/>
          </a:p>
        </p:txBody>
      </p:sp>
      <p:pic>
        <p:nvPicPr>
          <p:cNvPr id="182" name="Google Shape;182;g16e06475a9a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3775" y="1726675"/>
            <a:ext cx="3295652" cy="238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16e06475a9a_0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3775" y="4274675"/>
            <a:ext cx="3295652" cy="24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6e06475a9a_0_1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Band Pass Filter - Erin</a:t>
            </a:r>
            <a:endParaRPr/>
          </a:p>
        </p:txBody>
      </p:sp>
      <p:sp>
        <p:nvSpPr>
          <p:cNvPr id="189" name="Google Shape;189;g16e06475a9a_0_11"/>
          <p:cNvSpPr txBox="1"/>
          <p:nvPr>
            <p:ph idx="1" type="body"/>
          </p:nvPr>
        </p:nvSpPr>
        <p:spPr>
          <a:xfrm>
            <a:off x="457200" y="2049275"/>
            <a:ext cx="45435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Progress:</a:t>
            </a:r>
            <a:endParaRPr sz="2400"/>
          </a:p>
          <a:p>
            <a:pPr indent="-393700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2600"/>
              <a:buChar char="•"/>
            </a:pPr>
            <a:r>
              <a:rPr lang="en-US" sz="2400"/>
              <a:t>Printing master mold – Nanoscribe under repair</a:t>
            </a:r>
            <a:endParaRPr sz="2400"/>
          </a:p>
          <a:p>
            <a:pPr indent="-3937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400"/>
              <a:t>COMSOL - electric field simulations </a:t>
            </a:r>
            <a:endParaRPr sz="2400"/>
          </a:p>
          <a:p>
            <a:pPr indent="-3937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-US" sz="2400"/>
              <a:t>Plasma bonding</a:t>
            </a:r>
            <a:endParaRPr sz="2400"/>
          </a:p>
          <a:p>
            <a:pPr indent="-3937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–"/>
            </a:pPr>
            <a:r>
              <a:rPr lang="en-US" sz="2000"/>
              <a:t>Troubleshooting</a:t>
            </a:r>
            <a:endParaRPr sz="2000"/>
          </a:p>
          <a:p>
            <a:pPr indent="-3556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Out of oxygen</a:t>
            </a:r>
            <a:endParaRPr sz="2000"/>
          </a:p>
          <a:p>
            <a:pPr indent="-3937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–"/>
            </a:pPr>
            <a:r>
              <a:rPr lang="en-US" sz="2000"/>
              <a:t>Trained Omar</a:t>
            </a:r>
            <a:endParaRPr sz="2000"/>
          </a:p>
          <a:p>
            <a:pPr indent="-382544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24"/>
              <a:buChar char="•"/>
            </a:pPr>
            <a:r>
              <a:rPr lang="en-US" sz="2424"/>
              <a:t>Microscope training</a:t>
            </a:r>
            <a:endParaRPr sz="2424"/>
          </a:p>
          <a:p>
            <a:pPr indent="-382544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24"/>
              <a:buChar char="•"/>
            </a:pPr>
            <a:r>
              <a:rPr lang="en-US" sz="2424"/>
              <a:t>Next steps: print master mold, softlithography, validate channel quality</a:t>
            </a:r>
            <a:endParaRPr sz="2424"/>
          </a:p>
        </p:txBody>
      </p:sp>
      <p:pic>
        <p:nvPicPr>
          <p:cNvPr id="190" name="Google Shape;190;g16e06475a9a_0_11"/>
          <p:cNvPicPr preferRelativeResize="0"/>
          <p:nvPr/>
        </p:nvPicPr>
        <p:blipFill rotWithShape="1">
          <a:blip r:embed="rId3">
            <a:alphaModFix/>
          </a:blip>
          <a:srcRect b="14246" l="0" r="0" t="8539"/>
          <a:stretch/>
        </p:blipFill>
        <p:spPr>
          <a:xfrm>
            <a:off x="6177625" y="308925"/>
            <a:ext cx="2586301" cy="266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16e06475a9a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2800" y="3428988"/>
            <a:ext cx="4543501" cy="2839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Brian Gardner</dc:creator>
</cp:coreProperties>
</file>